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0" r:id="rId2"/>
    <p:sldId id="264" r:id="rId3"/>
    <p:sldId id="339" r:id="rId4"/>
    <p:sldId id="340" r:id="rId5"/>
    <p:sldId id="341" r:id="rId6"/>
    <p:sldId id="292" r:id="rId7"/>
    <p:sldId id="293" r:id="rId8"/>
    <p:sldId id="294" r:id="rId9"/>
    <p:sldId id="296" r:id="rId10"/>
    <p:sldId id="297" r:id="rId11"/>
    <p:sldId id="298" r:id="rId12"/>
    <p:sldId id="299" r:id="rId13"/>
    <p:sldId id="300" r:id="rId14"/>
    <p:sldId id="301" r:id="rId15"/>
    <p:sldId id="343" r:id="rId16"/>
    <p:sldId id="303" r:id="rId17"/>
    <p:sldId id="345" r:id="rId18"/>
    <p:sldId id="346" r:id="rId19"/>
    <p:sldId id="347" r:id="rId20"/>
    <p:sldId id="350" r:id="rId21"/>
    <p:sldId id="349" r:id="rId22"/>
    <p:sldId id="351" r:id="rId23"/>
    <p:sldId id="305" r:id="rId24"/>
    <p:sldId id="352" r:id="rId25"/>
    <p:sldId id="354" r:id="rId26"/>
    <p:sldId id="306" r:id="rId27"/>
    <p:sldId id="353" r:id="rId28"/>
    <p:sldId id="356" r:id="rId29"/>
    <p:sldId id="355" r:id="rId30"/>
    <p:sldId id="357" r:id="rId31"/>
    <p:sldId id="358" r:id="rId32"/>
    <p:sldId id="359" r:id="rId33"/>
    <p:sldId id="362" r:id="rId34"/>
    <p:sldId id="360" r:id="rId35"/>
    <p:sldId id="307" r:id="rId36"/>
    <p:sldId id="308" r:id="rId37"/>
    <p:sldId id="361" r:id="rId38"/>
    <p:sldId id="375" r:id="rId39"/>
    <p:sldId id="309" r:id="rId40"/>
    <p:sldId id="310" r:id="rId41"/>
    <p:sldId id="311" r:id="rId42"/>
    <p:sldId id="312" r:id="rId43"/>
    <p:sldId id="313" r:id="rId44"/>
    <p:sldId id="323" r:id="rId45"/>
    <p:sldId id="314" r:id="rId46"/>
    <p:sldId id="318" r:id="rId47"/>
    <p:sldId id="319" r:id="rId48"/>
    <p:sldId id="320" r:id="rId49"/>
    <p:sldId id="321" r:id="rId50"/>
    <p:sldId id="322" r:id="rId51"/>
    <p:sldId id="365" r:id="rId52"/>
    <p:sldId id="366" r:id="rId53"/>
    <p:sldId id="367" r:id="rId54"/>
    <p:sldId id="369" r:id="rId55"/>
    <p:sldId id="370" r:id="rId56"/>
    <p:sldId id="371" r:id="rId57"/>
    <p:sldId id="372" r:id="rId58"/>
    <p:sldId id="373" r:id="rId59"/>
    <p:sldId id="374" r:id="rId60"/>
    <p:sldId id="291" r:id="rId6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675" autoAdjust="0"/>
    <p:restoredTop sz="93707" autoAdjust="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57620EC-16AD-4334-9413-8EE153C47A33}" type="datetimeFigureOut">
              <a:rPr lang="tr-TR" smtClean="0"/>
              <a:t>5.11.2019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7E44127-00DB-422B-B208-2106211DE6F2}" type="slidenum">
              <a:rPr lang="tr-TR" smtClean="0"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4176464"/>
          </a:xfrm>
        </p:spPr>
        <p:txBody>
          <a:bodyPr>
            <a:normAutofit/>
          </a:bodyPr>
          <a:lstStyle/>
          <a:p>
            <a:pPr algn="ctr"/>
            <a:r>
              <a:rPr lang="tr-TR" sz="4400" b="1" dirty="0" smtClean="0"/>
              <a:t>SOSYAL MEDYA VE</a:t>
            </a:r>
            <a:r>
              <a:rPr lang="tr-TR" sz="4000" b="1" dirty="0" smtClean="0"/>
              <a:t/>
            </a:r>
            <a:br>
              <a:rPr lang="tr-TR" sz="4000" b="1" dirty="0" smtClean="0"/>
            </a:br>
            <a:r>
              <a:rPr lang="tr-TR" sz="3200" b="1" dirty="0" smtClean="0"/>
              <a:t>BURSA ULUDAĞ ÜNİVERSİTESİ KÜTÜPHANESİ</a:t>
            </a:r>
            <a:r>
              <a:rPr lang="tr-TR" sz="3000" b="1" dirty="0" smtClean="0"/>
              <a:t/>
            </a:r>
            <a:br>
              <a:rPr lang="tr-TR" sz="3000" b="1" dirty="0" smtClean="0"/>
            </a:br>
            <a:r>
              <a:rPr lang="tr-TR" sz="3000" b="1" dirty="0" smtClean="0"/>
              <a:t/>
            </a:r>
            <a:br>
              <a:rPr lang="tr-TR" sz="3000" b="1" dirty="0" smtClean="0"/>
            </a:br>
            <a:r>
              <a:rPr lang="tr-TR" sz="1600" b="1" dirty="0" smtClean="0"/>
              <a:t>AYKUT BAYRAKTAR</a:t>
            </a:r>
            <a:br>
              <a:rPr lang="tr-TR" sz="1600" b="1" dirty="0" smtClean="0"/>
            </a:br>
            <a:r>
              <a:rPr lang="tr-TR" sz="1600" b="1" dirty="0" smtClean="0"/>
              <a:t>Kütüphaneci</a:t>
            </a:r>
            <a:br>
              <a:rPr lang="tr-TR" sz="1600" b="1" dirty="0" smtClean="0"/>
            </a:br>
            <a:r>
              <a:rPr lang="tr-TR" sz="1600" b="1" dirty="0" smtClean="0"/>
              <a:t>Öğr. Gör.</a:t>
            </a:r>
            <a:r>
              <a:rPr lang="tr-TR" sz="3000" b="1" dirty="0" smtClean="0"/>
              <a:t/>
            </a:r>
            <a:br>
              <a:rPr lang="tr-TR" sz="3000" b="1" dirty="0" smtClean="0"/>
            </a:br>
            <a:endParaRPr lang="tr-TR" sz="3000" b="1" dirty="0"/>
          </a:p>
        </p:txBody>
      </p:sp>
      <p:pic>
        <p:nvPicPr>
          <p:cNvPr id="1026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1899295" cy="189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2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392488" cy="5976664"/>
          </a:xfr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432048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784976" cy="5688631"/>
          </a:xfrm>
        </p:spPr>
      </p:pic>
    </p:spTree>
    <p:extLst>
      <p:ext uri="{BB962C8B-B14F-4D97-AF65-F5344CB8AC3E}">
        <p14:creationId xmlns:p14="http://schemas.microsoft.com/office/powerpoint/2010/main" val="14994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640960" cy="6264696"/>
          </a:xfrm>
        </p:spPr>
      </p:pic>
    </p:spTree>
    <p:extLst>
      <p:ext uri="{BB962C8B-B14F-4D97-AF65-F5344CB8AC3E}">
        <p14:creationId xmlns:p14="http://schemas.microsoft.com/office/powerpoint/2010/main" val="339782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424936" cy="6120680"/>
          </a:xfrm>
        </p:spPr>
      </p:pic>
    </p:spTree>
    <p:extLst>
      <p:ext uri="{BB962C8B-B14F-4D97-AF65-F5344CB8AC3E}">
        <p14:creationId xmlns:p14="http://schemas.microsoft.com/office/powerpoint/2010/main" val="22891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496944" cy="5976664"/>
          </a:xfrm>
        </p:spPr>
      </p:pic>
    </p:spTree>
    <p:extLst>
      <p:ext uri="{BB962C8B-B14F-4D97-AF65-F5344CB8AC3E}">
        <p14:creationId xmlns:p14="http://schemas.microsoft.com/office/powerpoint/2010/main" val="402517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tr-TR" sz="8000" b="1" dirty="0" smtClean="0">
                <a:latin typeface="Bahnschrift Condensed" panose="020B0502040204020203" pitchFamily="34" charset="0"/>
              </a:rPr>
              <a:t>TAKİP ETTİĞİNİZ SAYFALARDA NE GÖRMEK </a:t>
            </a:r>
            <a:r>
              <a:rPr lang="tr-TR" sz="8000" b="1" smtClean="0">
                <a:latin typeface="Bahnschrift Condensed" panose="020B0502040204020203" pitchFamily="34" charset="0"/>
              </a:rPr>
              <a:t>HOŞUNUZA GİDİYORSA ONU PAYLAŞ!</a:t>
            </a:r>
            <a:endParaRPr lang="tr-TR" sz="80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7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640960" cy="6264696"/>
          </a:xfrm>
        </p:spPr>
      </p:pic>
    </p:spTree>
    <p:extLst>
      <p:ext uri="{BB962C8B-B14F-4D97-AF65-F5344CB8AC3E}">
        <p14:creationId xmlns:p14="http://schemas.microsoft.com/office/powerpoint/2010/main" val="37754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/>
          </a:bodyPr>
          <a:lstStyle/>
          <a:p>
            <a:pPr algn="ctr"/>
            <a:r>
              <a:rPr lang="tr-TR" sz="4400" b="1" dirty="0" smtClean="0">
                <a:latin typeface="+mj-lt"/>
              </a:rPr>
              <a:t> </a:t>
            </a:r>
            <a:r>
              <a:rPr lang="tr-TR" sz="4400" b="1" dirty="0" smtClean="0">
                <a:latin typeface="Bahnschrift Condensed" panose="020B0502040204020203" pitchFamily="34" charset="0"/>
              </a:rPr>
              <a:t>GÜNCEL POPÜLER OLAY, ETİKET VE GELİŞMELERİ KULLAN!</a:t>
            </a:r>
          </a:p>
          <a:p>
            <a:pPr algn="ctr"/>
            <a:r>
              <a:rPr lang="tr-TR" sz="4400" b="1" dirty="0" smtClean="0">
                <a:latin typeface="Bahnschrift Condensed" panose="020B0502040204020203" pitchFamily="34" charset="0"/>
              </a:rPr>
              <a:t> ÖĞRENCİLERİN TAKİP ETTİĞİ SAYFALARI ETİKETLE!</a:t>
            </a:r>
          </a:p>
          <a:p>
            <a:pPr algn="ctr"/>
            <a:r>
              <a:rPr lang="tr-TR" sz="4400" b="1" dirty="0" smtClean="0">
                <a:latin typeface="Bahnschrift Condensed" panose="020B0502040204020203" pitchFamily="34" charset="0"/>
              </a:rPr>
              <a:t> ÜNİVERSİTE YÖNETİCİLERİNİ VE HOCALARI ETİKETLE!</a:t>
            </a:r>
            <a:endParaRPr lang="tr-TR" sz="20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56895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/>
          <p:cNvSpPr>
            <a:spLocks noGrp="1"/>
          </p:cNvSpPr>
          <p:nvPr>
            <p:ph type="title"/>
          </p:nvPr>
        </p:nvSpPr>
        <p:spPr>
          <a:xfrm>
            <a:off x="457200" y="1338015"/>
            <a:ext cx="8229600" cy="509073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 smtClean="0"/>
              <a:t>NASIL BAŞLADIK?</a:t>
            </a:r>
            <a:endParaRPr lang="tr-TR" sz="3000" b="1" dirty="0"/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018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asa_Aykut_Bayraktar.000\Desktop\sosyal medya_takipçi_istatistik_sun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tr-TR" sz="11500" b="1" dirty="0" smtClean="0">
                <a:latin typeface="Bahnschrift Condensed" panose="020B0502040204020203" pitchFamily="34" charset="0"/>
              </a:rPr>
              <a:t>HER ZAMAN OLMASA DA ESPRİ YAP!</a:t>
            </a:r>
            <a:endParaRPr lang="tr-TR" sz="60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42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692696"/>
            <a:ext cx="8352928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7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r-TR" sz="11500" b="1" dirty="0" smtClean="0">
                <a:latin typeface="Bahnschrift Condensed" panose="020B0502040204020203" pitchFamily="34" charset="0"/>
              </a:rPr>
              <a:t>KESİNLİKLE </a:t>
            </a:r>
            <a:r>
              <a:rPr lang="tr-TR" sz="11500" b="1" u="sng" dirty="0" smtClean="0">
                <a:latin typeface="Bahnschrift Condensed" panose="020B0502040204020203" pitchFamily="34" charset="0"/>
              </a:rPr>
              <a:t>STORY’DE (HİKAYE)</a:t>
            </a:r>
            <a:r>
              <a:rPr lang="tr-TR" sz="11500" b="1" dirty="0" smtClean="0">
                <a:latin typeface="Bahnschrift Condensed" panose="020B0502040204020203" pitchFamily="34" charset="0"/>
              </a:rPr>
              <a:t> DE PAYLAŞ!</a:t>
            </a:r>
            <a:endParaRPr lang="tr-TR" sz="60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10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   </a:t>
            </a:r>
            <a:r>
              <a:rPr lang="tr-TR" dirty="0" err="1" smtClean="0"/>
              <a:t>instagram</a:t>
            </a:r>
            <a:r>
              <a:rPr lang="tr-TR" dirty="0" smtClean="0"/>
              <a:t> hikayesi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9"/>
            <a:ext cx="7056784" cy="5760640"/>
          </a:xfrm>
        </p:spPr>
      </p:pic>
    </p:spTree>
    <p:extLst>
      <p:ext uri="{BB962C8B-B14F-4D97-AF65-F5344CB8AC3E}">
        <p14:creationId xmlns:p14="http://schemas.microsoft.com/office/powerpoint/2010/main" val="13450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r-TR" sz="8000" b="1" dirty="0" smtClean="0">
                <a:latin typeface="Bahnschrift Condensed" panose="020B0502040204020203" pitchFamily="34" charset="0"/>
              </a:rPr>
              <a:t>KISA, ÖZ, GÖRSEL, FOTOĞRAF PAYLAŞ!</a:t>
            </a:r>
          </a:p>
          <a:p>
            <a:pPr marL="0" indent="0" algn="ctr">
              <a:buNone/>
            </a:pPr>
            <a:r>
              <a:rPr lang="tr-TR" sz="8000" b="1" u="sng" dirty="0" smtClean="0">
                <a:latin typeface="Bahnschrift Condensed" panose="020B0502040204020203" pitchFamily="34" charset="0"/>
              </a:rPr>
              <a:t>ÇÜNKÜ KİMSE UZUN YAZI OKUMUYOR!</a:t>
            </a:r>
            <a:endParaRPr lang="tr-TR" sz="4400" u="sng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49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tr-TR" sz="9500" b="1" dirty="0" smtClean="0">
                <a:latin typeface="Bahnschrift Condensed" panose="020B0502040204020203" pitchFamily="34" charset="0"/>
              </a:rPr>
              <a:t>MÜMKÜNSE GRAFİK TASARIM VE FOTOĞRAF İÇİN YARDIM AL!</a:t>
            </a:r>
            <a:endParaRPr lang="tr-TR" sz="5200" u="sng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2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Özgün Görseller Hazırla!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568952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Özgün İçerikler Hazırla!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5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6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Özgün İçerikler Hazırla!</a:t>
            </a: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6895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5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tr-TR" sz="8000" b="1" dirty="0" smtClean="0">
                <a:latin typeface="+mj-lt"/>
              </a:rPr>
              <a:t> </a:t>
            </a:r>
            <a:r>
              <a:rPr lang="tr-TR" sz="8000" b="1" smtClean="0">
                <a:latin typeface="Bahnschrift Condensed" panose="020B0502040204020203" pitchFamily="34" charset="0"/>
              </a:rPr>
              <a:t>GÖNÜLLÜ YAP!</a:t>
            </a:r>
            <a:endParaRPr lang="tr-TR" sz="8000" b="1" dirty="0" smtClean="0">
              <a:latin typeface="Bahnschrift Condensed" panose="020B0502040204020203" pitchFamily="34" charset="0"/>
            </a:endParaRPr>
          </a:p>
          <a:p>
            <a:pPr algn="ctr"/>
            <a:r>
              <a:rPr lang="tr-TR" sz="8000" b="1" dirty="0">
                <a:latin typeface="Bahnschrift Condensed" panose="020B0502040204020203" pitchFamily="34" charset="0"/>
              </a:rPr>
              <a:t> </a:t>
            </a:r>
            <a:r>
              <a:rPr lang="tr-TR" sz="8000" b="1" dirty="0" smtClean="0">
                <a:latin typeface="Bahnschrift Condensed" panose="020B0502040204020203" pitchFamily="34" charset="0"/>
              </a:rPr>
              <a:t>KEYİF AL!</a:t>
            </a:r>
          </a:p>
          <a:p>
            <a:pPr algn="ctr"/>
            <a:r>
              <a:rPr lang="tr-TR" sz="8000" b="1" dirty="0" smtClean="0">
                <a:latin typeface="Bahnschrift Condensed" panose="020B0502040204020203" pitchFamily="34" charset="0"/>
              </a:rPr>
              <a:t> HESAPLARDAN DÖNÜŞ ALMAK İÇİN ACELE ETME!</a:t>
            </a:r>
            <a:endParaRPr lang="tr-TR" sz="4400" u="sng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2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/>
          <p:cNvSpPr>
            <a:spLocks noGrp="1"/>
          </p:cNvSpPr>
          <p:nvPr>
            <p:ph type="title"/>
          </p:nvPr>
        </p:nvSpPr>
        <p:spPr>
          <a:xfrm>
            <a:off x="457200" y="1338015"/>
            <a:ext cx="8229600" cy="722833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 smtClean="0"/>
              <a:t>PAYLAŞIM</a:t>
            </a:r>
            <a:endParaRPr lang="tr-TR" sz="4000" b="1" dirty="0"/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018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Kasa_Aykut_Bayraktar.000\Desktop\sosyal medya paylaşım_sunum_istatisti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87849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tr-TR" sz="8000" b="1" dirty="0" smtClean="0">
                <a:latin typeface="+mj-lt"/>
              </a:rPr>
              <a:t> </a:t>
            </a:r>
            <a:r>
              <a:rPr lang="tr-TR" sz="8000" b="1" dirty="0" smtClean="0">
                <a:latin typeface="Bahnschrift Condensed" panose="020B0502040204020203" pitchFamily="34" charset="0"/>
              </a:rPr>
              <a:t>AYNI İÇERİKLERİ SÜREKLİ PAYLAŞMA!</a:t>
            </a:r>
          </a:p>
          <a:p>
            <a:pPr algn="ctr"/>
            <a:r>
              <a:rPr lang="tr-TR" sz="8000" b="1" dirty="0" smtClean="0">
                <a:latin typeface="Bahnschrift Condensed" panose="020B0502040204020203" pitchFamily="34" charset="0"/>
              </a:rPr>
              <a:t> ETKİLEŞİM KURABİLECEK PAYLAŞIMLAR YAP!</a:t>
            </a:r>
            <a:endParaRPr lang="tr-TR" dirty="0" smtClean="0">
              <a:latin typeface="Bahnschrift Condensed" panose="020B0502040204020203" pitchFamily="34" charset="0"/>
            </a:endParaRPr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2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Autofit/>
          </a:bodyPr>
          <a:lstStyle/>
          <a:p>
            <a:r>
              <a:rPr lang="tr-TR" sz="2800" dirty="0" smtClean="0"/>
              <a:t>Öneriler </a:t>
            </a:r>
            <a:r>
              <a:rPr lang="tr-TR" sz="2800" dirty="0" err="1" smtClean="0"/>
              <a:t>Tahta’da</a:t>
            </a:r>
            <a:r>
              <a:rPr lang="tr-TR" sz="2800" dirty="0" smtClean="0"/>
              <a:t> Cevaplar Sosyal Medya’da Projesi!</a:t>
            </a:r>
            <a:endParaRPr lang="tr-TR" sz="2800" dirty="0"/>
          </a:p>
        </p:txBody>
      </p:sp>
      <p:pic>
        <p:nvPicPr>
          <p:cNvPr id="4" name="Resim 3" descr="C:\Users\Kasa_Aykut_Bayraktar.000\Desktop\tahta paylaşı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992888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51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Autofit/>
          </a:bodyPr>
          <a:lstStyle/>
          <a:p>
            <a:r>
              <a:rPr lang="tr-TR" sz="2800" dirty="0" smtClean="0"/>
              <a:t>Öneriler </a:t>
            </a:r>
            <a:r>
              <a:rPr lang="tr-TR" sz="2800" dirty="0" err="1" smtClean="0"/>
              <a:t>Tahta’da</a:t>
            </a:r>
            <a:r>
              <a:rPr lang="tr-TR" sz="2800" dirty="0" smtClean="0"/>
              <a:t> Cevaplar Sosyal Medya’da Projesi!</a:t>
            </a:r>
            <a:endParaRPr lang="tr-TR" sz="2800" dirty="0"/>
          </a:p>
        </p:txBody>
      </p:sp>
      <p:pic>
        <p:nvPicPr>
          <p:cNvPr id="6" name="İçerik Yer Tutucus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8352928" cy="5760640"/>
          </a:xfrm>
        </p:spPr>
      </p:pic>
    </p:spTree>
    <p:extLst>
      <p:ext uri="{BB962C8B-B14F-4D97-AF65-F5344CB8AC3E}">
        <p14:creationId xmlns:p14="http://schemas.microsoft.com/office/powerpoint/2010/main" val="810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483470" cy="6192837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385762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8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8000" b="1" dirty="0">
                <a:latin typeface="+mj-lt"/>
              </a:rPr>
              <a:t> </a:t>
            </a:r>
            <a:r>
              <a:rPr lang="tr-TR" sz="9600" b="1" dirty="0" smtClean="0">
                <a:latin typeface="Bahnschrift Condensed" panose="020B0502040204020203" pitchFamily="34" charset="0"/>
              </a:rPr>
              <a:t>İŞİN ACİLSE</a:t>
            </a:r>
          </a:p>
          <a:p>
            <a:pPr marL="0" indent="0" algn="ctr">
              <a:buNone/>
            </a:pPr>
            <a:r>
              <a:rPr lang="tr-TR" sz="9600" b="1" dirty="0" smtClean="0">
                <a:latin typeface="Bahnschrift Condensed" panose="020B0502040204020203" pitchFamily="34" charset="0"/>
              </a:rPr>
              <a:t>SPONSORLU PAYLAŞ!</a:t>
            </a:r>
            <a:endParaRPr lang="tr-TR" sz="3200" dirty="0" smtClean="0">
              <a:latin typeface="Bahnschrift Condensed" panose="020B0502040204020203" pitchFamily="34" charset="0"/>
            </a:endParaRPr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83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Sponsorlu Gönderi NASIL?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424935" cy="5904656"/>
          </a:xfrm>
        </p:spPr>
      </p:pic>
    </p:spTree>
    <p:extLst>
      <p:ext uri="{BB962C8B-B14F-4D97-AF65-F5344CB8AC3E}">
        <p14:creationId xmlns:p14="http://schemas.microsoft.com/office/powerpoint/2010/main" val="9390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Sponsorlu Gönderi NASIL?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712968" cy="5904656"/>
          </a:xfrm>
        </p:spPr>
      </p:pic>
    </p:spTree>
    <p:extLst>
      <p:ext uri="{BB962C8B-B14F-4D97-AF65-F5344CB8AC3E}">
        <p14:creationId xmlns:p14="http://schemas.microsoft.com/office/powerpoint/2010/main" val="7723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8000" b="1" dirty="0">
                <a:latin typeface="+mj-lt"/>
              </a:rPr>
              <a:t> </a:t>
            </a:r>
            <a:r>
              <a:rPr lang="tr-TR" sz="9600" b="1" dirty="0" smtClean="0">
                <a:latin typeface="Bahnschrift Condensed" panose="020B0502040204020203" pitchFamily="34" charset="0"/>
              </a:rPr>
              <a:t>KÜTÜPHANE FAALİYETLERİNİ KESİNLİKLE PAYLAŞ!</a:t>
            </a:r>
            <a:endParaRPr lang="tr-TR" sz="3200" dirty="0" smtClean="0">
              <a:latin typeface="Bahnschrift Condensed" panose="020B0502040204020203" pitchFamily="34" charset="0"/>
            </a:endParaRPr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4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3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696744"/>
          </a:xfrm>
        </p:spPr>
        <p:txBody>
          <a:bodyPr/>
          <a:lstStyle/>
          <a:p>
            <a:pPr marL="0" indent="0">
              <a:buNone/>
            </a:pPr>
            <a:endParaRPr lang="tr-TR" b="1" u="sng" dirty="0" smtClean="0"/>
          </a:p>
          <a:p>
            <a:r>
              <a:rPr lang="tr-TR" sz="4000" b="1" u="sng" dirty="0" smtClean="0">
                <a:latin typeface="Bahnschrift Condensed" panose="020B0502040204020203" pitchFamily="34" charset="0"/>
              </a:rPr>
              <a:t>Kitap Dayanışması (Fazlaysa Getir Eksikse Götür)</a:t>
            </a:r>
          </a:p>
          <a:p>
            <a:r>
              <a:rPr lang="tr-TR" sz="4000" b="1" u="sng" dirty="0" smtClean="0">
                <a:latin typeface="Bahnschrift Condensed" panose="020B0502040204020203" pitchFamily="34" charset="0"/>
              </a:rPr>
              <a:t>Kitap Bulma Yarışması</a:t>
            </a:r>
          </a:p>
          <a:p>
            <a:r>
              <a:rPr lang="tr-TR" sz="4000" b="1" u="sng" dirty="0" smtClean="0">
                <a:latin typeface="Bahnschrift Condensed" panose="020B0502040204020203" pitchFamily="34" charset="0"/>
              </a:rPr>
              <a:t>Kütüphane Konulu CAPS Yarışması</a:t>
            </a:r>
          </a:p>
          <a:p>
            <a:r>
              <a:rPr lang="tr-TR" sz="4000" b="1" u="sng" dirty="0" smtClean="0">
                <a:latin typeface="Bahnschrift Condensed" panose="020B0502040204020203" pitchFamily="34" charset="0"/>
              </a:rPr>
              <a:t>Kütüphane Konulu FOTOĞRAF Yarışması</a:t>
            </a:r>
          </a:p>
          <a:p>
            <a:r>
              <a:rPr lang="tr-TR" sz="4000" b="1" u="sng" dirty="0">
                <a:latin typeface="Bahnschrift Condensed" panose="020B0502040204020203" pitchFamily="34" charset="0"/>
              </a:rPr>
              <a:t>Kütüphane Konulu </a:t>
            </a:r>
            <a:r>
              <a:rPr lang="tr-TR" sz="4000" b="1" u="sng" dirty="0" smtClean="0">
                <a:latin typeface="Bahnschrift Condensed" panose="020B0502040204020203" pitchFamily="34" charset="0"/>
              </a:rPr>
              <a:t>VİDEO Yarışması</a:t>
            </a:r>
          </a:p>
          <a:p>
            <a:r>
              <a:rPr lang="tr-TR" sz="4000" b="1" u="sng" dirty="0" smtClean="0">
                <a:latin typeface="Bahnschrift Condensed" panose="020B0502040204020203" pitchFamily="34" charset="0"/>
              </a:rPr>
              <a:t>Oryantasyon (Tanıtım) Günleri</a:t>
            </a:r>
          </a:p>
          <a:p>
            <a:r>
              <a:rPr lang="tr-TR" sz="4000" b="1" u="sng" dirty="0" smtClean="0">
                <a:latin typeface="Bahnschrift Condensed" panose="020B0502040204020203" pitchFamily="34" charset="0"/>
              </a:rPr>
              <a:t>Seminer, Çalıştay</a:t>
            </a:r>
            <a:r>
              <a:rPr lang="tr-TR" sz="4000" b="1" u="sng" smtClean="0">
                <a:latin typeface="Bahnschrift Condensed" panose="020B0502040204020203" pitchFamily="34" charset="0"/>
              </a:rPr>
              <a:t>, Eğitim, Ziyaret </a:t>
            </a:r>
            <a:r>
              <a:rPr lang="tr-TR" sz="4000" b="1" u="sng" dirty="0" smtClean="0">
                <a:latin typeface="Bahnschrift Condensed" panose="020B0502040204020203" pitchFamily="34" charset="0"/>
              </a:rPr>
              <a:t>vb.</a:t>
            </a:r>
          </a:p>
          <a:p>
            <a:endParaRPr lang="tr-TR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331423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smtClean="0">
                <a:latin typeface="+mj-lt"/>
              </a:rPr>
              <a:t>HEDEFLE! </a:t>
            </a:r>
          </a:p>
          <a:p>
            <a:pPr algn="ctr"/>
            <a:r>
              <a:rPr lang="tr-TR" sz="4800" b="1" smtClean="0">
                <a:latin typeface="Bahnschrift Condensed" panose="020B0502040204020203" pitchFamily="34" charset="0"/>
              </a:rPr>
              <a:t>GÜNDE </a:t>
            </a:r>
            <a:r>
              <a:rPr lang="tr-TR" sz="4800" b="1" dirty="0" smtClean="0">
                <a:latin typeface="Bahnschrift Condensed" panose="020B0502040204020203" pitchFamily="34" charset="0"/>
              </a:rPr>
              <a:t>1’DEN FAZLA PAYLAŞ!</a:t>
            </a:r>
          </a:p>
          <a:p>
            <a:pPr algn="ctr"/>
            <a:r>
              <a:rPr lang="tr-TR" sz="5400" b="1" dirty="0">
                <a:latin typeface="Bahnschrift Condensed" panose="020B0502040204020203" pitchFamily="34" charset="0"/>
              </a:rPr>
              <a:t> </a:t>
            </a:r>
            <a:r>
              <a:rPr lang="tr-TR" sz="4800" b="1" dirty="0" smtClean="0">
                <a:latin typeface="Bahnschrift Condensed" panose="020B0502040204020203" pitchFamily="34" charset="0"/>
              </a:rPr>
              <a:t>FARKLI HESAPLARDA PAYLAŞ!</a:t>
            </a:r>
          </a:p>
          <a:p>
            <a:pPr algn="ctr"/>
            <a:r>
              <a:rPr lang="tr-TR" sz="4800" b="1" smtClean="0">
                <a:latin typeface="Bahnschrift Condensed" panose="020B0502040204020203" pitchFamily="34" charset="0"/>
              </a:rPr>
              <a:t> ÇÜNKÜ HANGİ </a:t>
            </a:r>
            <a:r>
              <a:rPr lang="tr-TR" sz="4800" b="1" dirty="0" smtClean="0">
                <a:latin typeface="Bahnschrift Condensed" panose="020B0502040204020203" pitchFamily="34" charset="0"/>
              </a:rPr>
              <a:t>PAYLAŞIM GÜNÜN HANGİ SAATİNDE DAHA ETKİLİ BİLEMİYORUM </a:t>
            </a:r>
            <a:r>
              <a:rPr lang="tr-TR" sz="4800" b="1" dirty="0" smtClean="0">
                <a:latin typeface="Bahnschrift Light Condensed" panose="020B0502040204020203" pitchFamily="34" charset="0"/>
                <a:sym typeface="Wingdings" panose="05000000000000000000" pitchFamily="2" charset="2"/>
              </a:rPr>
              <a:t></a:t>
            </a:r>
            <a:endParaRPr lang="tr-TR" sz="4800" b="1" dirty="0" smtClean="0">
              <a:latin typeface="Bahnschrift Light Condensed" panose="020B0502040204020203" pitchFamily="34" charset="0"/>
            </a:endParaRP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672408" cy="3024336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656"/>
            <a:ext cx="4824536" cy="302433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46553"/>
            <a:ext cx="3816424" cy="331787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46553"/>
            <a:ext cx="4752528" cy="331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7416824" cy="6553473"/>
          </a:xfrm>
        </p:spPr>
      </p:pic>
    </p:spTree>
    <p:extLst>
      <p:ext uri="{BB962C8B-B14F-4D97-AF65-F5344CB8AC3E}">
        <p14:creationId xmlns:p14="http://schemas.microsoft.com/office/powerpoint/2010/main" val="272277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3"/>
            <a:ext cx="4428492" cy="2952328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248472" cy="295232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86409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064896" cy="6336432"/>
          </a:xfrm>
        </p:spPr>
      </p:pic>
    </p:spTree>
    <p:extLst>
      <p:ext uri="{BB962C8B-B14F-4D97-AF65-F5344CB8AC3E}">
        <p14:creationId xmlns:p14="http://schemas.microsoft.com/office/powerpoint/2010/main" val="427848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856984" cy="6264696"/>
          </a:xfrm>
        </p:spPr>
      </p:pic>
    </p:spTree>
    <p:extLst>
      <p:ext uri="{BB962C8B-B14F-4D97-AF65-F5344CB8AC3E}">
        <p14:creationId xmlns:p14="http://schemas.microsoft.com/office/powerpoint/2010/main" val="4769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813"/>
            <a:ext cx="8424936" cy="6337300"/>
          </a:xfrm>
        </p:spPr>
      </p:pic>
    </p:spTree>
    <p:extLst>
      <p:ext uri="{BB962C8B-B14F-4D97-AF65-F5344CB8AC3E}">
        <p14:creationId xmlns:p14="http://schemas.microsoft.com/office/powerpoint/2010/main" val="35162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28992" cy="6264696"/>
          </a:xfrm>
        </p:spPr>
      </p:pic>
    </p:spTree>
    <p:extLst>
      <p:ext uri="{BB962C8B-B14F-4D97-AF65-F5344CB8AC3E}">
        <p14:creationId xmlns:p14="http://schemas.microsoft.com/office/powerpoint/2010/main" val="29334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001000" cy="6552728"/>
          </a:xfrm>
        </p:spPr>
      </p:pic>
    </p:spTree>
    <p:extLst>
      <p:ext uri="{BB962C8B-B14F-4D97-AF65-F5344CB8AC3E}">
        <p14:creationId xmlns:p14="http://schemas.microsoft.com/office/powerpoint/2010/main" val="129994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5101" cy="6192688"/>
          </a:xfrm>
        </p:spPr>
      </p:pic>
    </p:spTree>
    <p:extLst>
      <p:ext uri="{BB962C8B-B14F-4D97-AF65-F5344CB8AC3E}">
        <p14:creationId xmlns:p14="http://schemas.microsoft.com/office/powerpoint/2010/main" val="11733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56984" cy="6336704"/>
          </a:xfrm>
        </p:spPr>
      </p:pic>
    </p:spTree>
    <p:extLst>
      <p:ext uri="{BB962C8B-B14F-4D97-AF65-F5344CB8AC3E}">
        <p14:creationId xmlns:p14="http://schemas.microsoft.com/office/powerpoint/2010/main" val="6098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8800" b="1" dirty="0" smtClean="0">
                <a:latin typeface="Bahnschrift Condensed" panose="020B0502040204020203" pitchFamily="34" charset="0"/>
              </a:rPr>
              <a:t>PLANLI VE DÜZENLİ PAYLAŞIMLAR İÇİN İÇERİK HAZIRLA!</a:t>
            </a:r>
            <a:endParaRPr lang="tr-TR" sz="8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2050" name="Picture 2" descr="C:\Users\Kasa_Aykut_Bayraktar.000\Desktop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8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84976" cy="6264696"/>
          </a:xfrm>
        </p:spPr>
      </p:pic>
    </p:spTree>
    <p:extLst>
      <p:ext uri="{BB962C8B-B14F-4D97-AF65-F5344CB8AC3E}">
        <p14:creationId xmlns:p14="http://schemas.microsoft.com/office/powerpoint/2010/main" val="83933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52128"/>
          </a:xfrm>
        </p:spPr>
        <p:txBody>
          <a:bodyPr>
            <a:noAutofit/>
          </a:bodyPr>
          <a:lstStyle/>
          <a:p>
            <a:r>
              <a:rPr lang="tr-TR" sz="2000" b="1" smtClean="0"/>
              <a:t>Youtube Sayfası/Açılış (2017 Mayıs)</a:t>
            </a:r>
            <a:br>
              <a:rPr lang="tr-TR" sz="2000" b="1" smtClean="0"/>
            </a:br>
            <a:r>
              <a:rPr lang="tr-TR" sz="4400" b="1" smtClean="0"/>
              <a:t>317 TAKİPÇİ – 48 VİDEO</a:t>
            </a:r>
            <a:endParaRPr lang="tr-TR" sz="4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9143999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7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696744"/>
          </a:xfrm>
        </p:spPr>
        <p:txBody>
          <a:bodyPr/>
          <a:lstStyle/>
          <a:p>
            <a:pPr marL="0" indent="0">
              <a:buNone/>
            </a:pPr>
            <a:endParaRPr lang="tr-TR" b="1" u="sng" dirty="0" smtClean="0"/>
          </a:p>
          <a:p>
            <a:r>
              <a:rPr lang="tr-TR" sz="7200" b="1" u="sng" smtClean="0">
                <a:latin typeface="Bahnschrift Condensed" panose="020B0502040204020203" pitchFamily="34" charset="0"/>
              </a:rPr>
              <a:t>Kullanım Kılavuzları</a:t>
            </a:r>
            <a:endParaRPr lang="tr-TR" sz="7200" b="1" u="sng" dirty="0" smtClean="0">
              <a:latin typeface="Bahnschrift Condensed" panose="020B0502040204020203" pitchFamily="34" charset="0"/>
            </a:endParaRPr>
          </a:p>
          <a:p>
            <a:r>
              <a:rPr lang="tr-TR" sz="7200" b="1" u="sng" smtClean="0">
                <a:latin typeface="Bahnschrift Condensed" panose="020B0502040204020203" pitchFamily="34" charset="0"/>
              </a:rPr>
              <a:t>Eğitimler</a:t>
            </a:r>
            <a:endParaRPr lang="tr-TR" sz="7200" b="1" u="sng" dirty="0" smtClean="0">
              <a:latin typeface="Bahnschrift Condensed" panose="020B0502040204020203" pitchFamily="34" charset="0"/>
            </a:endParaRPr>
          </a:p>
          <a:p>
            <a:r>
              <a:rPr lang="tr-TR" sz="7200" b="1" u="sng" smtClean="0">
                <a:latin typeface="Bahnschrift Condensed" panose="020B0502040204020203" pitchFamily="34" charset="0"/>
              </a:rPr>
              <a:t>Tanıtım Videoları</a:t>
            </a:r>
            <a:endParaRPr lang="tr-TR" sz="7200" b="1" u="sng" dirty="0" smtClean="0">
              <a:latin typeface="Bahnschrift Condensed" panose="020B0502040204020203" pitchFamily="34" charset="0"/>
            </a:endParaRPr>
          </a:p>
          <a:p>
            <a:r>
              <a:rPr lang="tr-TR" sz="7200" b="1" u="sng" smtClean="0">
                <a:latin typeface="Bahnschrift Condensed" panose="020B0502040204020203" pitchFamily="34" charset="0"/>
              </a:rPr>
              <a:t>Yarışma ve Törenler</a:t>
            </a:r>
            <a:endParaRPr lang="tr-TR" sz="7200" b="1" u="sng" dirty="0" smtClean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8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b="1" u="sng" dirty="0" smtClean="0"/>
          </a:p>
          <a:p>
            <a:r>
              <a:rPr lang="tr-TR" sz="7200" b="1">
                <a:latin typeface="Bahnschrift Condensed" panose="020B0502040204020203" pitchFamily="34" charset="0"/>
              </a:rPr>
              <a:t>V</a:t>
            </a:r>
            <a:r>
              <a:rPr lang="tr-TR" sz="7200" b="1" smtClean="0">
                <a:latin typeface="Bahnschrift Condensed" panose="020B0502040204020203" pitchFamily="34" charset="0"/>
              </a:rPr>
              <a:t>ideo’ya verdiğiniz başlık</a:t>
            </a:r>
            <a:endParaRPr lang="tr-TR" sz="7200" b="1" dirty="0" smtClean="0">
              <a:latin typeface="Bahnschrift Condensed" panose="020B0502040204020203" pitchFamily="34" charset="0"/>
            </a:endParaRPr>
          </a:p>
          <a:p>
            <a:r>
              <a:rPr lang="tr-TR" sz="7200" b="1">
                <a:latin typeface="Bahnschrift Condensed" panose="020B0502040204020203" pitchFamily="34" charset="0"/>
              </a:rPr>
              <a:t>K</a:t>
            </a:r>
            <a:r>
              <a:rPr lang="tr-TR" sz="7200" b="1" smtClean="0">
                <a:latin typeface="Bahnschrift Condensed" panose="020B0502040204020203" pitchFamily="34" charset="0"/>
              </a:rPr>
              <a:t>oyduğunuz etiketler </a:t>
            </a:r>
          </a:p>
          <a:p>
            <a:r>
              <a:rPr lang="tr-TR" sz="7200" b="1" smtClean="0">
                <a:latin typeface="Bahnschrift Condensed" panose="020B0502040204020203" pitchFamily="34" charset="0"/>
              </a:rPr>
              <a:t>Görülecek yerlere konması</a:t>
            </a:r>
            <a:endParaRPr lang="tr-TR" sz="7200" b="1" dirty="0" smtClean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152128"/>
          </a:xfrm>
        </p:spPr>
        <p:txBody>
          <a:bodyPr>
            <a:noAutofit/>
          </a:bodyPr>
          <a:lstStyle/>
          <a:p>
            <a:r>
              <a:rPr lang="tr-TR" sz="2000" b="1" smtClean="0"/>
              <a:t>En Çok İzlenen Video (1)</a:t>
            </a:r>
            <a:br>
              <a:rPr lang="tr-TR" sz="2000" b="1" smtClean="0"/>
            </a:br>
            <a:r>
              <a:rPr lang="tr-TR" sz="4400" b="1" smtClean="0"/>
              <a:t>11.645 izlenme (Mendeley)</a:t>
            </a:r>
            <a:endParaRPr lang="tr-TR" sz="4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503"/>
            <a:ext cx="9108504" cy="576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02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152128"/>
          </a:xfrm>
        </p:spPr>
        <p:txBody>
          <a:bodyPr>
            <a:noAutofit/>
          </a:bodyPr>
          <a:lstStyle/>
          <a:p>
            <a:r>
              <a:rPr lang="tr-TR" sz="2000" b="1" smtClean="0"/>
              <a:t>En Çok İzlenen Video (2)</a:t>
            </a:r>
            <a:br>
              <a:rPr lang="tr-TR" sz="2000" b="1" smtClean="0"/>
            </a:br>
            <a:r>
              <a:rPr lang="tr-TR" sz="4000" b="1" smtClean="0"/>
              <a:t>4.247 izlenme (E-Kütüphane Kılavuz)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9108504" cy="558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37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152128"/>
          </a:xfrm>
        </p:spPr>
        <p:txBody>
          <a:bodyPr>
            <a:noAutofit/>
          </a:bodyPr>
          <a:lstStyle/>
          <a:p>
            <a:r>
              <a:rPr lang="tr-TR" sz="2000" b="1" smtClean="0"/>
              <a:t>En Çok İzlenen Video (3)</a:t>
            </a:r>
            <a:br>
              <a:rPr lang="tr-TR" sz="2000" b="1" smtClean="0"/>
            </a:br>
            <a:r>
              <a:rPr lang="tr-TR" sz="4000" b="1" smtClean="0"/>
              <a:t>3.733 izlenme (Dil Öğrenme Aracı Kılavuz)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8883"/>
            <a:ext cx="9144000" cy="569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1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152128"/>
          </a:xfrm>
        </p:spPr>
        <p:txBody>
          <a:bodyPr>
            <a:noAutofit/>
          </a:bodyPr>
          <a:lstStyle/>
          <a:p>
            <a:r>
              <a:rPr lang="tr-TR" sz="2000" b="1" smtClean="0"/>
              <a:t>En Çok İzlenen Video (4)</a:t>
            </a:r>
            <a:br>
              <a:rPr lang="tr-TR" sz="2000" b="1" smtClean="0"/>
            </a:br>
            <a:r>
              <a:rPr lang="tr-TR" sz="4000" b="1" smtClean="0"/>
              <a:t>3.712 izlenme (Kütüphane Genel Tanıtım)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4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152128"/>
          </a:xfrm>
        </p:spPr>
        <p:txBody>
          <a:bodyPr>
            <a:noAutofit/>
          </a:bodyPr>
          <a:lstStyle/>
          <a:p>
            <a:r>
              <a:rPr lang="tr-TR" sz="2000" b="1" smtClean="0"/>
              <a:t>En Çok İzlenen Video (5)</a:t>
            </a:r>
            <a:br>
              <a:rPr lang="tr-TR" sz="2000" b="1" smtClean="0"/>
            </a:br>
            <a:r>
              <a:rPr lang="tr-TR" sz="3600" b="1" smtClean="0"/>
              <a:t>1.143 izlenme (Mendeley Yeni Stil Oluşturma)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9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152128"/>
          </a:xfrm>
        </p:spPr>
        <p:txBody>
          <a:bodyPr>
            <a:noAutofit/>
          </a:bodyPr>
          <a:lstStyle/>
          <a:p>
            <a:r>
              <a:rPr lang="tr-TR" sz="2000" b="1" smtClean="0"/>
              <a:t>En Çok İzlenen Video (6)</a:t>
            </a:r>
            <a:br>
              <a:rPr lang="tr-TR" sz="2000" b="1" smtClean="0"/>
            </a:br>
            <a:r>
              <a:rPr lang="tr-TR" sz="3600" b="1" smtClean="0"/>
              <a:t>1.001 izlenme (Kütüphane Hesabım)</a:t>
            </a:r>
            <a:endParaRPr lang="tr-TR" sz="32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08503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61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Kütüphanemi Seviyorum Projesi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8640960" cy="5832648"/>
          </a:xfrm>
        </p:spPr>
      </p:pic>
    </p:spTree>
    <p:extLst>
      <p:ext uri="{BB962C8B-B14F-4D97-AF65-F5344CB8AC3E}">
        <p14:creationId xmlns:p14="http://schemas.microsoft.com/office/powerpoint/2010/main" val="36184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0871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8000" b="1" smtClean="0">
                <a:latin typeface="Bahnschrift Light Condensed" panose="020B0502040204020203" pitchFamily="34" charset="0"/>
              </a:rPr>
              <a:t/>
            </a:r>
            <a:br>
              <a:rPr lang="tr-TR" sz="8000" b="1" smtClean="0">
                <a:latin typeface="Bahnschrift Light Condensed" panose="020B0502040204020203" pitchFamily="34" charset="0"/>
              </a:rPr>
            </a:br>
            <a:r>
              <a:rPr lang="tr-TR" sz="8000" b="1">
                <a:latin typeface="Bahnschrift Light Condensed" panose="020B0502040204020203" pitchFamily="34" charset="0"/>
              </a:rPr>
              <a:t/>
            </a:r>
            <a:br>
              <a:rPr lang="tr-TR" sz="8000" b="1">
                <a:latin typeface="Bahnschrift Light Condensed" panose="020B0502040204020203" pitchFamily="34" charset="0"/>
              </a:rPr>
            </a:br>
            <a:r>
              <a:rPr lang="tr-TR" sz="8000" b="1" smtClean="0">
                <a:latin typeface="Bahnschrift Light Condensed" panose="020B0502040204020203" pitchFamily="34" charset="0"/>
              </a:rPr>
              <a:t/>
            </a:r>
            <a:br>
              <a:rPr lang="tr-TR" sz="8000" b="1" smtClean="0">
                <a:latin typeface="Bahnschrift Light Condensed" panose="020B0502040204020203" pitchFamily="34" charset="0"/>
              </a:rPr>
            </a:br>
            <a:r>
              <a:rPr lang="tr-TR" sz="8000" b="1" smtClean="0">
                <a:latin typeface="Bahnschrift Light Condensed" panose="020B0502040204020203" pitchFamily="34" charset="0"/>
              </a:rPr>
              <a:t/>
            </a:r>
            <a:br>
              <a:rPr lang="tr-TR" sz="8000" b="1" smtClean="0">
                <a:latin typeface="Bahnschrift Light Condensed" panose="020B0502040204020203" pitchFamily="34" charset="0"/>
              </a:rPr>
            </a:br>
            <a:r>
              <a:rPr lang="tr-TR" sz="8000" b="1">
                <a:latin typeface="Bahnschrift Light Condensed" panose="020B0502040204020203" pitchFamily="34" charset="0"/>
              </a:rPr>
              <a:t/>
            </a:r>
            <a:br>
              <a:rPr lang="tr-TR" sz="8000" b="1">
                <a:latin typeface="Bahnschrift Light Condensed" panose="020B0502040204020203" pitchFamily="34" charset="0"/>
              </a:rPr>
            </a:br>
            <a:r>
              <a:rPr lang="tr-TR" sz="8000" b="1" smtClean="0">
                <a:latin typeface="Bahnschrift Light Condensed" panose="020B0502040204020203" pitchFamily="34" charset="0"/>
              </a:rPr>
              <a:t/>
            </a:r>
            <a:br>
              <a:rPr lang="tr-TR" sz="8000" b="1" smtClean="0">
                <a:latin typeface="Bahnschrift Light Condensed" panose="020B0502040204020203" pitchFamily="34" charset="0"/>
              </a:rPr>
            </a:br>
            <a:r>
              <a:rPr lang="tr-TR" sz="8000" b="1">
                <a:latin typeface="Bahnschrift Light Condensed" panose="020B0502040204020203" pitchFamily="34" charset="0"/>
              </a:rPr>
              <a:t/>
            </a:r>
            <a:br>
              <a:rPr lang="tr-TR" sz="8000" b="1">
                <a:latin typeface="Bahnschrift Light Condensed" panose="020B0502040204020203" pitchFamily="34" charset="0"/>
              </a:rPr>
            </a:br>
            <a:r>
              <a:rPr lang="tr-TR" sz="8000" b="1" smtClean="0">
                <a:latin typeface="Bahnschrift Light Condensed" panose="020B0502040204020203" pitchFamily="34" charset="0"/>
              </a:rPr>
              <a:t/>
            </a:r>
            <a:br>
              <a:rPr lang="tr-TR" sz="8000" b="1" smtClean="0">
                <a:latin typeface="Bahnschrift Light Condensed" panose="020B0502040204020203" pitchFamily="34" charset="0"/>
              </a:rPr>
            </a:br>
            <a:r>
              <a:rPr lang="tr-TR" sz="8000" b="1">
                <a:latin typeface="Bahnschrift Light Condensed" panose="020B0502040204020203" pitchFamily="34" charset="0"/>
              </a:rPr>
              <a:t/>
            </a:r>
            <a:br>
              <a:rPr lang="tr-TR" sz="8000" b="1">
                <a:latin typeface="Bahnschrift Light Condensed" panose="020B0502040204020203" pitchFamily="34" charset="0"/>
              </a:rPr>
            </a:br>
            <a:r>
              <a:rPr lang="tr-TR" sz="8000" b="1" smtClean="0">
                <a:latin typeface="Bahnschrift Light Condensed" panose="020B0502040204020203" pitchFamily="34" charset="0"/>
              </a:rPr>
              <a:t/>
            </a:r>
            <a:br>
              <a:rPr lang="tr-TR" sz="8000" b="1" smtClean="0">
                <a:latin typeface="Bahnschrift Light Condensed" panose="020B0502040204020203" pitchFamily="34" charset="0"/>
              </a:rPr>
            </a:br>
            <a:r>
              <a:rPr lang="tr-TR" sz="8000" b="1">
                <a:latin typeface="Bahnschrift Light Condensed" panose="020B0502040204020203" pitchFamily="34" charset="0"/>
              </a:rPr>
              <a:t/>
            </a:r>
            <a:br>
              <a:rPr lang="tr-TR" sz="8000" b="1">
                <a:latin typeface="Bahnschrift Light Condensed" panose="020B0502040204020203" pitchFamily="34" charset="0"/>
              </a:rPr>
            </a:br>
            <a:r>
              <a:rPr lang="tr-TR" sz="8000" b="1" smtClean="0">
                <a:latin typeface="Bahnschrift Light Condensed" panose="020B0502040204020203" pitchFamily="34" charset="0"/>
              </a:rPr>
              <a:t/>
            </a:r>
            <a:br>
              <a:rPr lang="tr-TR" sz="8000" b="1" smtClean="0">
                <a:latin typeface="Bahnschrift Light Condensed" panose="020B0502040204020203" pitchFamily="34" charset="0"/>
              </a:rPr>
            </a:br>
            <a:r>
              <a:rPr lang="tr-TR" sz="8000" b="1">
                <a:latin typeface="Bahnschrift Light Condensed" panose="020B0502040204020203" pitchFamily="34" charset="0"/>
              </a:rPr>
              <a:t/>
            </a:r>
            <a:br>
              <a:rPr lang="tr-TR" sz="8000" b="1">
                <a:latin typeface="Bahnschrift Light Condensed" panose="020B0502040204020203" pitchFamily="34" charset="0"/>
              </a:rPr>
            </a:br>
            <a:r>
              <a:rPr lang="tr-TR" sz="8000" b="1" smtClean="0">
                <a:latin typeface="Bahnschrift Light Condensed" panose="020B0502040204020203" pitchFamily="34" charset="0"/>
              </a:rPr>
              <a:t/>
            </a:r>
            <a:br>
              <a:rPr lang="tr-TR" sz="8000" b="1" smtClean="0">
                <a:latin typeface="Bahnschrift Light Condensed" panose="020B0502040204020203" pitchFamily="34" charset="0"/>
              </a:rPr>
            </a:br>
            <a:r>
              <a:rPr lang="tr-TR" sz="8000" b="1" smtClean="0">
                <a:latin typeface="Bahnschrift Light Condensed" panose="020B0502040204020203" pitchFamily="34" charset="0"/>
              </a:rPr>
              <a:t/>
            </a:r>
            <a:br>
              <a:rPr lang="tr-TR" sz="8000" b="1" smtClean="0">
                <a:latin typeface="Bahnschrift Light Condensed" panose="020B0502040204020203" pitchFamily="34" charset="0"/>
              </a:rPr>
            </a:br>
            <a:r>
              <a:rPr lang="tr-TR" sz="8000" b="1" u="sng" smtClean="0">
                <a:latin typeface="Bahnschrift Condensed" panose="020B0502040204020203" pitchFamily="34" charset="0"/>
              </a:rPr>
              <a:t>SON SÖZ</a:t>
            </a:r>
            <a:r>
              <a:rPr lang="tr-TR" sz="8000" b="1">
                <a:latin typeface="Bahnschrift Condensed" panose="020B0502040204020203" pitchFamily="34" charset="0"/>
              </a:rPr>
              <a:t/>
            </a:r>
            <a:br>
              <a:rPr lang="tr-TR" sz="8000" b="1">
                <a:latin typeface="Bahnschrift Condensed" panose="020B0502040204020203" pitchFamily="34" charset="0"/>
              </a:rPr>
            </a:br>
            <a:r>
              <a:rPr lang="tr-TR" sz="8000" b="1" smtClean="0">
                <a:latin typeface="Bahnschrift Condensed" panose="020B0502040204020203" pitchFamily="34" charset="0"/>
              </a:rPr>
              <a:t>HİZMETLERİNİZLE FARK YARATIN!</a:t>
            </a:r>
            <a:br>
              <a:rPr lang="tr-TR" sz="8000" b="1" smtClean="0">
                <a:latin typeface="Bahnschrift Condensed" panose="020B0502040204020203" pitchFamily="34" charset="0"/>
              </a:rPr>
            </a:br>
            <a:r>
              <a:rPr lang="tr-TR" sz="8000" b="1" smtClean="0">
                <a:latin typeface="Bahnschrift Condensed" panose="020B0502040204020203" pitchFamily="34" charset="0"/>
              </a:rPr>
              <a:t>GERİYE SADECE PAYLAŞMAK KALSIN!</a:t>
            </a:r>
            <a:r>
              <a:rPr lang="tr-TR" sz="6600" b="1" smtClean="0">
                <a:latin typeface="Bahnschrift Light Condensed" panose="020B0502040204020203" pitchFamily="34" charset="0"/>
              </a:rPr>
              <a:t/>
            </a:r>
            <a:br>
              <a:rPr lang="tr-TR" sz="6600" b="1" smtClean="0">
                <a:latin typeface="Bahnschrift Light Condensed" panose="020B0502040204020203" pitchFamily="34" charset="0"/>
              </a:rPr>
            </a:br>
            <a:endParaRPr lang="tr-TR" sz="3000" b="1" dirty="0"/>
          </a:p>
        </p:txBody>
      </p:sp>
    </p:spTree>
    <p:extLst>
      <p:ext uri="{BB962C8B-B14F-4D97-AF65-F5344CB8AC3E}">
        <p14:creationId xmlns:p14="http://schemas.microsoft.com/office/powerpoint/2010/main" val="281882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352928" cy="6237311"/>
          </a:xfrm>
        </p:spPr>
      </p:pic>
    </p:spTree>
    <p:extLst>
      <p:ext uri="{BB962C8B-B14F-4D97-AF65-F5344CB8AC3E}">
        <p14:creationId xmlns:p14="http://schemas.microsoft.com/office/powerpoint/2010/main" val="34377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424936" cy="6048672"/>
          </a:xfrm>
        </p:spPr>
      </p:pic>
    </p:spTree>
    <p:extLst>
      <p:ext uri="{BB962C8B-B14F-4D97-AF65-F5344CB8AC3E}">
        <p14:creationId xmlns:p14="http://schemas.microsoft.com/office/powerpoint/2010/main" val="1193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176464" cy="6120680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17646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2356</TotalTime>
  <Words>292</Words>
  <Application>Microsoft Office PowerPoint</Application>
  <PresentationFormat>Ekran Gösterisi (4:3)</PresentationFormat>
  <Paragraphs>59</Paragraphs>
  <Slides>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60</vt:i4>
      </vt:variant>
    </vt:vector>
  </HeadingPairs>
  <TitlesOfParts>
    <vt:vector size="61" baseType="lpstr">
      <vt:lpstr>Akış</vt:lpstr>
      <vt:lpstr>SOSYAL MEDYA VE BURSA ULUDAĞ ÜNİVERSİTESİ KÜTÜPHANESİ  AYKUT BAYRAKTAR Kütüphaneci Öğr. Gör. </vt:lpstr>
      <vt:lpstr>NASIL BAŞLADIK?</vt:lpstr>
      <vt:lpstr>PAYLAŞIM</vt:lpstr>
      <vt:lpstr>PowerPoint Sunusu</vt:lpstr>
      <vt:lpstr>PowerPoint Sunusu</vt:lpstr>
      <vt:lpstr>Kütüphanemi Seviyorum Projesi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instagram hikayesi</vt:lpstr>
      <vt:lpstr>PowerPoint Sunusu</vt:lpstr>
      <vt:lpstr>PowerPoint Sunusu</vt:lpstr>
      <vt:lpstr>Özgün Görseller Hazırla!</vt:lpstr>
      <vt:lpstr>Özgün İçerikler Hazırla!</vt:lpstr>
      <vt:lpstr>Özgün İçerikler Hazırla!</vt:lpstr>
      <vt:lpstr>PowerPoint Sunusu</vt:lpstr>
      <vt:lpstr>PowerPoint Sunusu</vt:lpstr>
      <vt:lpstr>Öneriler Tahta’da Cevaplar Sosyal Medya’da Projesi!</vt:lpstr>
      <vt:lpstr>Öneriler Tahta’da Cevaplar Sosyal Medya’da Projesi!</vt:lpstr>
      <vt:lpstr>PowerPoint Sunusu</vt:lpstr>
      <vt:lpstr>PowerPoint Sunusu</vt:lpstr>
      <vt:lpstr>Sponsorlu Gönderi NASIL?</vt:lpstr>
      <vt:lpstr>Sponsorlu Gönderi NASIL?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Youtube Sayfası/Açılış (2017 Mayıs) 317 TAKİPÇİ – 48 VİDEO</vt:lpstr>
      <vt:lpstr>PowerPoint Sunusu</vt:lpstr>
      <vt:lpstr>PowerPoint Sunusu</vt:lpstr>
      <vt:lpstr>En Çok İzlenen Video (1) 11.645 izlenme (Mendeley)</vt:lpstr>
      <vt:lpstr>En Çok İzlenen Video (2) 4.247 izlenme (E-Kütüphane Kılavuz)</vt:lpstr>
      <vt:lpstr>En Çok İzlenen Video (3) 3.733 izlenme (Dil Öğrenme Aracı Kılavuz)</vt:lpstr>
      <vt:lpstr>En Çok İzlenen Video (4) 3.712 izlenme (Kütüphane Genel Tanıtım)</vt:lpstr>
      <vt:lpstr>En Çok İzlenen Video (5) 1.143 izlenme (Mendeley Yeni Stil Oluşturma)</vt:lpstr>
      <vt:lpstr>En Çok İzlenen Video (6) 1.001 izlenme (Kütüphane Hesabım)</vt:lpstr>
      <vt:lpstr>               SON SÖZ HİZMETLERİNİZLE FARK YARATIN! GERİYE SADECE PAYLAŞMAK KALSIN!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ULUDAĞ ÜNİVERSİTESİ MERKEZ KÜTÜPHANE</dc:title>
  <dc:creator>K85</dc:creator>
  <cp:lastModifiedBy>Kasa_Aykut_Bayraktar</cp:lastModifiedBy>
  <cp:revision>147</cp:revision>
  <dcterms:created xsi:type="dcterms:W3CDTF">2016-09-05T10:21:48Z</dcterms:created>
  <dcterms:modified xsi:type="dcterms:W3CDTF">2019-11-05T06:27:48Z</dcterms:modified>
</cp:coreProperties>
</file>